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76" r:id="rId11"/>
    <p:sldId id="275" r:id="rId12"/>
    <p:sldId id="264" r:id="rId13"/>
    <p:sldId id="267" r:id="rId14"/>
    <p:sldId id="273" r:id="rId15"/>
    <p:sldId id="268" r:id="rId16"/>
    <p:sldId id="270" r:id="rId17"/>
    <p:sldId id="271" r:id="rId18"/>
    <p:sldId id="272" r:id="rId19"/>
    <p:sldId id="269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281D6-AF6C-4F88-982D-8435235234EB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681E0-844D-41E2-89A6-6787AA8ED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45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681E0-844D-41E2-89A6-6787AA8ED59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kursovik.ru/kartgotrab.asp?id=-85983" TargetMode="External"/><Relationship Id="rId2" Type="http://schemas.openxmlformats.org/officeDocument/2006/relationships/hyperlink" Target="https://studwood.ru/2108107/tovarovedenie/istoriya_razvitiya_kuznetskoy_zeml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ud24.ru/history/znachenie-prisoedinenie-kuzneckoj-zemli-k/32475-102045-page2.html" TargetMode="External"/><Relationship Id="rId5" Type="http://schemas.openxmlformats.org/officeDocument/2006/relationships/hyperlink" Target="https://www.stud24.ru/history/znachenie-prisoedinenie-kuzneckoj-zemli-k/32475-102045-page1.html" TargetMode="External"/><Relationship Id="rId4" Type="http://schemas.openxmlformats.org/officeDocument/2006/relationships/hyperlink" Target="https://www.referat911.ru/Istoriya/istoriya-kuzbassa/265801-2573659-place1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530347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u="sng" dirty="0" smtClean="0"/>
              <a:t>Направление: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«История освоения Земли Кузнецкой»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42568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Областной конкурс презентаций "Моя Родина - Кузбасс"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2943" y="3573016"/>
            <a:ext cx="73581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u="sng" dirty="0" smtClean="0"/>
              <a:t>Выполнила: </a:t>
            </a:r>
          </a:p>
          <a:p>
            <a:pPr algn="r"/>
            <a:r>
              <a:rPr lang="ru-RU" sz="2000" dirty="0" smtClean="0"/>
              <a:t>Род Вероника Павловна</a:t>
            </a:r>
          </a:p>
          <a:p>
            <a:pPr algn="r"/>
            <a:r>
              <a:rPr lang="ru-RU" sz="2000" dirty="0" smtClean="0"/>
              <a:t>МБОУ «СОШ №8 города Юрги»</a:t>
            </a:r>
          </a:p>
          <a:p>
            <a:pPr algn="r"/>
            <a:r>
              <a:rPr lang="ru-RU" sz="2000" dirty="0" smtClean="0"/>
              <a:t>10 «А» класс</a:t>
            </a:r>
          </a:p>
          <a:p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680582" y="5490478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u="sng" dirty="0" smtClean="0"/>
              <a:t>Педагог:</a:t>
            </a:r>
          </a:p>
          <a:p>
            <a:pPr algn="r"/>
            <a:r>
              <a:rPr lang="ru-RU" sz="2000" dirty="0" err="1" smtClean="0"/>
              <a:t>Карауш</a:t>
            </a:r>
            <a:r>
              <a:rPr lang="ru-RU" sz="2000" dirty="0" smtClean="0"/>
              <a:t> Марина Анатольевна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9.userapi.com/c857432/v857432042/1eee27/1EUPMh_lVG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9330" y="357166"/>
            <a:ext cx="5914670" cy="6168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-214346" y="2643182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u="sng" dirty="0" smtClean="0"/>
              <a:t>Рудознатец </a:t>
            </a:r>
          </a:p>
          <a:p>
            <a:pPr algn="ctr"/>
            <a:r>
              <a:rPr lang="ru-RU" sz="3600" i="1" u="sng" dirty="0" smtClean="0"/>
              <a:t>Михайло Волков</a:t>
            </a:r>
            <a:endParaRPr lang="ru-RU" sz="3600" i="1" u="sng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https://img-fotki.yandex.ru/get/878590/75073071.17/0_c4b09_fad1bace_XX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https://img-fotki.yandex.ru/get/878590/75073071.17/0_c4b09_fad1bace_XX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C:\Users\ПАХА\Downloads\45.jpg"/>
          <p:cNvPicPr/>
          <p:nvPr/>
        </p:nvPicPr>
        <p:blipFill>
          <a:blip r:embed="rId2"/>
          <a:srcRect l="15131" b="17283"/>
          <a:stretch>
            <a:fillRect/>
          </a:stretch>
        </p:blipFill>
        <p:spPr bwMode="auto">
          <a:xfrm>
            <a:off x="285720" y="214290"/>
            <a:ext cx="450059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ПАХА\Downloads\!yIMG_44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286124"/>
            <a:ext cx="492922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85720" y="3643314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u="sng" dirty="0" smtClean="0"/>
              <a:t>Горелая гора</a:t>
            </a:r>
            <a:endParaRPr lang="ru-RU" sz="2800" i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8" y="2691466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u="sng" dirty="0" smtClean="0"/>
              <a:t>Горелая гора</a:t>
            </a:r>
            <a:endParaRPr lang="ru-RU" sz="2800" i="1" u="sng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358246" cy="53578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В </a:t>
            </a:r>
            <a:r>
              <a:rPr lang="ru-RU" u="sng" dirty="0" smtClean="0"/>
              <a:t>конце 19 в</a:t>
            </a:r>
            <a:r>
              <a:rPr lang="ru-RU" dirty="0" smtClean="0"/>
              <a:t>. был построен Транссиб,</a:t>
            </a:r>
          </a:p>
          <a:p>
            <a:pPr algn="ctr">
              <a:buNone/>
            </a:pPr>
            <a:r>
              <a:rPr lang="ru-RU" dirty="0" smtClean="0"/>
              <a:t>это привело  к промышленному подъему в  </a:t>
            </a:r>
          </a:p>
          <a:p>
            <a:pPr algn="ctr">
              <a:buNone/>
            </a:pPr>
            <a:r>
              <a:rPr lang="ru-RU" dirty="0" smtClean="0"/>
              <a:t>регионе. После </a:t>
            </a:r>
            <a:r>
              <a:rPr lang="ru-RU" u="sng" dirty="0" smtClean="0"/>
              <a:t>1917 года</a:t>
            </a:r>
            <a:r>
              <a:rPr lang="ru-RU" dirty="0" smtClean="0"/>
              <a:t> Кузбасс вошёл</a:t>
            </a:r>
            <a:r>
              <a:rPr lang="en-US" dirty="0" smtClean="0"/>
              <a:t> </a:t>
            </a:r>
            <a:r>
              <a:rPr lang="ru-RU" dirty="0" smtClean="0"/>
              <a:t>в</a:t>
            </a:r>
          </a:p>
          <a:p>
            <a:pPr algn="ctr">
              <a:buNone/>
            </a:pPr>
            <a:r>
              <a:rPr lang="ru-RU" dirty="0" err="1" smtClean="0"/>
              <a:t>Западно-Сибирский</a:t>
            </a:r>
            <a:r>
              <a:rPr lang="ru-RU" dirty="0" smtClean="0"/>
              <a:t> край, затем — в</a:t>
            </a:r>
          </a:p>
          <a:p>
            <a:pPr algn="ctr">
              <a:buNone/>
            </a:pPr>
            <a:r>
              <a:rPr lang="ru-RU" dirty="0" smtClean="0"/>
              <a:t>Новосибирскую область. Кузбасс активно</a:t>
            </a:r>
          </a:p>
          <a:p>
            <a:pPr algn="ctr">
              <a:buNone/>
            </a:pPr>
            <a:r>
              <a:rPr lang="ru-RU" dirty="0" smtClean="0"/>
              <a:t>развивался в период </a:t>
            </a:r>
            <a:r>
              <a:rPr lang="ru-RU" dirty="0" err="1" smtClean="0"/>
              <a:t>НЭПа</a:t>
            </a:r>
            <a:r>
              <a:rPr lang="ru-RU" dirty="0" smtClean="0"/>
              <a:t> и </a:t>
            </a:r>
          </a:p>
          <a:p>
            <a:pPr algn="ctr">
              <a:buNone/>
            </a:pPr>
            <a:r>
              <a:rPr lang="ru-RU" dirty="0" smtClean="0"/>
              <a:t>индустриализации.</a:t>
            </a:r>
          </a:p>
          <a:p>
            <a:pPr algn="ctr">
              <a:buNone/>
            </a:pPr>
            <a:r>
              <a:rPr lang="ru-RU" dirty="0" smtClean="0"/>
              <a:t>Были заложены основы металлургической и</a:t>
            </a:r>
          </a:p>
          <a:p>
            <a:pPr algn="ctr">
              <a:buNone/>
            </a:pPr>
            <a:r>
              <a:rPr lang="ru-RU" dirty="0" smtClean="0"/>
              <a:t>химической отраслей, энергетики.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86808" cy="435771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 годы Великой Отечественной войны</a:t>
            </a:r>
          </a:p>
          <a:p>
            <a:pPr algn="ctr">
              <a:buNone/>
            </a:pPr>
            <a:r>
              <a:rPr lang="ru-RU" dirty="0" smtClean="0"/>
              <a:t>Кузбасс стал главным поставщиком угля и</a:t>
            </a:r>
          </a:p>
          <a:p>
            <a:pPr algn="ctr">
              <a:buNone/>
            </a:pPr>
            <a:r>
              <a:rPr lang="ru-RU" dirty="0" smtClean="0"/>
              <a:t>металла для нужд фронта. Война вдвое</a:t>
            </a:r>
          </a:p>
          <a:p>
            <a:pPr algn="ctr">
              <a:buNone/>
            </a:pPr>
            <a:r>
              <a:rPr lang="ru-RU" dirty="0" smtClean="0"/>
              <a:t>увеличила мощности Кузбасса.</a:t>
            </a:r>
          </a:p>
          <a:p>
            <a:pPr algn="ctr">
              <a:buNone/>
            </a:pPr>
            <a:r>
              <a:rPr lang="ru-RU" u="sng" dirty="0" smtClean="0"/>
              <a:t>26 января 1943 года </a:t>
            </a:r>
            <a:r>
              <a:rPr lang="ru-RU" dirty="0" smtClean="0"/>
              <a:t>была образована</a:t>
            </a:r>
          </a:p>
          <a:p>
            <a:pPr algn="ctr">
              <a:buNone/>
            </a:pPr>
            <a:r>
              <a:rPr lang="ru-RU" dirty="0" smtClean="0"/>
              <a:t>Кемеровская  область (до этого находилась  в</a:t>
            </a:r>
          </a:p>
          <a:p>
            <a:pPr algn="ctr">
              <a:buNone/>
            </a:pPr>
            <a:r>
              <a:rPr lang="ru-RU" dirty="0" smtClean="0"/>
              <a:t>составе Новосибирской области).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186766" cy="5483245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Кемеровская область  образована Указом</a:t>
            </a:r>
          </a:p>
          <a:p>
            <a:pPr algn="ctr">
              <a:buNone/>
            </a:pPr>
            <a:r>
              <a:rPr lang="ru-RU" dirty="0" smtClean="0"/>
              <a:t>Президиума Верховного Совета СССР от</a:t>
            </a:r>
          </a:p>
          <a:p>
            <a:pPr algn="ctr">
              <a:buNone/>
            </a:pPr>
            <a:r>
              <a:rPr lang="ru-RU" u="sng" dirty="0" smtClean="0"/>
              <a:t>26.01.1943 года</a:t>
            </a:r>
            <a:r>
              <a:rPr lang="ru-RU" dirty="0" smtClean="0"/>
              <a:t>: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«Об образовании Кемеровской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области в составе РСФСР»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15370" cy="464347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 </a:t>
            </a:r>
            <a:r>
              <a:rPr lang="ru-RU" u="sng" dirty="0" smtClean="0"/>
              <a:t>концу 1980-х</a:t>
            </a:r>
            <a:r>
              <a:rPr lang="ru-RU" dirty="0" smtClean="0"/>
              <a:t>  годах сложилась</a:t>
            </a:r>
          </a:p>
          <a:p>
            <a:pPr algn="ctr">
              <a:buNone/>
            </a:pPr>
            <a:r>
              <a:rPr lang="ru-RU" dirty="0" smtClean="0"/>
              <a:t>кризисная ситуация в угольной</a:t>
            </a:r>
          </a:p>
          <a:p>
            <a:pPr algn="ctr">
              <a:buNone/>
            </a:pPr>
            <a:r>
              <a:rPr lang="ru-RU" dirty="0" smtClean="0"/>
              <a:t>отрасли области, отягощённая социально-</a:t>
            </a:r>
          </a:p>
          <a:p>
            <a:pPr algn="ctr">
              <a:buNone/>
            </a:pPr>
            <a:r>
              <a:rPr lang="ru-RU" dirty="0" smtClean="0"/>
              <a:t>экономическим кризисом конца </a:t>
            </a:r>
            <a:r>
              <a:rPr lang="ru-RU" u="sng" dirty="0" smtClean="0"/>
              <a:t>1980-х гг. </a:t>
            </a:r>
            <a:r>
              <a:rPr lang="ru-RU" dirty="0" smtClean="0"/>
              <a:t>Это</a:t>
            </a:r>
          </a:p>
          <a:p>
            <a:pPr algn="ctr">
              <a:buNone/>
            </a:pPr>
            <a:r>
              <a:rPr lang="ru-RU" dirty="0" smtClean="0"/>
              <a:t>привело к забастовкам рабочих-горняков</a:t>
            </a:r>
          </a:p>
          <a:p>
            <a:pPr algn="ctr">
              <a:buNone/>
            </a:pPr>
            <a:r>
              <a:rPr lang="ru-RU" u="sng" dirty="0" smtClean="0"/>
              <a:t>(1989) </a:t>
            </a:r>
            <a:r>
              <a:rPr lang="ru-RU" dirty="0" smtClean="0"/>
              <a:t>— первым организованным массовым</a:t>
            </a:r>
          </a:p>
          <a:p>
            <a:pPr algn="ctr">
              <a:buNone/>
            </a:pPr>
            <a:r>
              <a:rPr lang="ru-RU" dirty="0" smtClean="0"/>
              <a:t>выступлением рабочих с </a:t>
            </a:r>
            <a:r>
              <a:rPr lang="ru-RU" u="sng" dirty="0" smtClean="0"/>
              <a:t>1917.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u="sng" dirty="0" smtClean="0"/>
              <a:t>3.Значение присоединения Кузнецкой земли к Русскому государству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85992"/>
            <a:ext cx="8658228" cy="414340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Благодаря присоединению края к Русскому</a:t>
            </a:r>
          </a:p>
          <a:p>
            <a:pPr algn="ctr">
              <a:buNone/>
            </a:pPr>
            <a:r>
              <a:rPr lang="ru-RU" dirty="0" smtClean="0"/>
              <a:t>государству, коренное население избавилось от</a:t>
            </a:r>
          </a:p>
          <a:p>
            <a:pPr algn="ctr">
              <a:buNone/>
            </a:pPr>
            <a:r>
              <a:rPr lang="ru-RU" dirty="0" smtClean="0"/>
              <a:t>разорительных  грабительских набегов </a:t>
            </a:r>
          </a:p>
          <a:p>
            <a:pPr algn="ctr">
              <a:buNone/>
            </a:pPr>
            <a:r>
              <a:rPr lang="ru-RU" dirty="0" err="1" smtClean="0"/>
              <a:t>кыргызских</a:t>
            </a:r>
            <a:r>
              <a:rPr lang="ru-RU" dirty="0" smtClean="0"/>
              <a:t> феодалов, а также стало сближаться</a:t>
            </a:r>
          </a:p>
          <a:p>
            <a:pPr algn="ctr">
              <a:buNone/>
            </a:pPr>
            <a:r>
              <a:rPr lang="ru-RU" dirty="0" smtClean="0"/>
              <a:t>с более  передовым в отношении хозяйства  и </a:t>
            </a:r>
          </a:p>
          <a:p>
            <a:pPr algn="ctr">
              <a:buNone/>
            </a:pPr>
            <a:r>
              <a:rPr lang="ru-RU" dirty="0" smtClean="0"/>
              <a:t>культурой русского народа.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58204" cy="562612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Русские  люди научили шорцев и </a:t>
            </a:r>
            <a:r>
              <a:rPr lang="ru-RU" dirty="0" err="1" smtClean="0"/>
              <a:t>телеутов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обрабатывать землю плугом, сеять злаковые</a:t>
            </a:r>
          </a:p>
          <a:p>
            <a:pPr algn="ctr">
              <a:buNone/>
            </a:pPr>
            <a:r>
              <a:rPr lang="ru-RU" dirty="0" smtClean="0"/>
              <a:t>культуры, применять на</a:t>
            </a:r>
          </a:p>
          <a:p>
            <a:pPr algn="ctr">
              <a:buNone/>
            </a:pPr>
            <a:r>
              <a:rPr lang="ru-RU" dirty="0" smtClean="0"/>
              <a:t>охоте  огнестрельное оружие,</a:t>
            </a:r>
          </a:p>
          <a:p>
            <a:pPr algn="ctr">
              <a:buNone/>
            </a:pPr>
            <a:r>
              <a:rPr lang="ru-RU" dirty="0" smtClean="0"/>
              <a:t>ввели промысел кедрового ореха,</a:t>
            </a:r>
          </a:p>
          <a:p>
            <a:pPr algn="ctr">
              <a:buNone/>
            </a:pPr>
            <a:r>
              <a:rPr lang="ru-RU" dirty="0" smtClean="0"/>
              <a:t>обучили пчеловодству, птицеводству. </a:t>
            </a:r>
          </a:p>
          <a:p>
            <a:pPr algn="ctr">
              <a:buNone/>
            </a:pPr>
            <a:r>
              <a:rPr lang="ru-RU" dirty="0" smtClean="0"/>
              <a:t>Русские люди, проявили исключительное</a:t>
            </a:r>
          </a:p>
          <a:p>
            <a:pPr algn="ctr">
              <a:buNone/>
            </a:pPr>
            <a:r>
              <a:rPr lang="ru-RU" dirty="0" smtClean="0"/>
              <a:t>уважение к обычаям </a:t>
            </a:r>
            <a:r>
              <a:rPr lang="ru-RU" dirty="0" err="1" smtClean="0"/>
              <a:t>шорского</a:t>
            </a:r>
            <a:r>
              <a:rPr lang="ru-RU" dirty="0" smtClean="0"/>
              <a:t> и </a:t>
            </a:r>
            <a:r>
              <a:rPr lang="ru-RU" dirty="0" err="1" smtClean="0"/>
              <a:t>телеутского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народов.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329642" cy="562612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Русские высоко оценили большое искусство</a:t>
            </a:r>
          </a:p>
          <a:p>
            <a:pPr algn="ctr">
              <a:buNone/>
            </a:pPr>
            <a:r>
              <a:rPr lang="ru-RU" dirty="0" err="1" smtClean="0"/>
              <a:t>шорских</a:t>
            </a:r>
            <a:r>
              <a:rPr lang="ru-RU" dirty="0" smtClean="0"/>
              <a:t> мастеров по выплавке металла и</a:t>
            </a:r>
          </a:p>
          <a:p>
            <a:pPr algn="ctr">
              <a:buNone/>
            </a:pPr>
            <a:r>
              <a:rPr lang="ru-RU" dirty="0" smtClean="0"/>
              <a:t>изготовлению из него изделий. Русские</a:t>
            </a:r>
          </a:p>
          <a:p>
            <a:pPr algn="ctr">
              <a:buNone/>
            </a:pPr>
            <a:r>
              <a:rPr lang="ru-RU" dirty="0" smtClean="0"/>
              <a:t>крестьяне переняли у шорцев и </a:t>
            </a:r>
            <a:r>
              <a:rPr lang="ru-RU" dirty="0" err="1" smtClean="0"/>
              <a:t>телеутов</a:t>
            </a:r>
            <a:endParaRPr lang="ru-RU" dirty="0" smtClean="0"/>
          </a:p>
          <a:p>
            <a:pPr algn="ctr">
              <a:buNone/>
            </a:pPr>
            <a:r>
              <a:rPr lang="ru-RU" smtClean="0"/>
              <a:t>некоторые приёмы </a:t>
            </a:r>
            <a:r>
              <a:rPr lang="ru-RU" dirty="0" smtClean="0"/>
              <a:t>охоты на зверя, сбора и</a:t>
            </a:r>
          </a:p>
          <a:p>
            <a:pPr algn="ctr">
              <a:buNone/>
            </a:pPr>
            <a:r>
              <a:rPr lang="ru-RU" dirty="0" smtClean="0"/>
              <a:t>употребления в пищу ряда дикорастущих</a:t>
            </a:r>
          </a:p>
          <a:p>
            <a:pPr algn="ctr">
              <a:buNone/>
            </a:pPr>
            <a:r>
              <a:rPr lang="ru-RU" dirty="0" smtClean="0"/>
              <a:t>съедобных растений, стали носить местную</a:t>
            </a:r>
          </a:p>
          <a:p>
            <a:pPr algn="ctr">
              <a:buNone/>
            </a:pPr>
            <a:r>
              <a:rPr lang="ru-RU" dirty="0" smtClean="0"/>
              <a:t>меховую обувь, употреблять лыжи, подбитые</a:t>
            </a:r>
          </a:p>
          <a:p>
            <a:pPr algn="ctr">
              <a:buNone/>
            </a:pPr>
            <a:r>
              <a:rPr lang="ru-RU" dirty="0" err="1" smtClean="0"/>
              <a:t>камысом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u="sng" dirty="0" smtClean="0"/>
              <a:t>4.Заключение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358246" cy="414340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Присоединение Сибири к Русскому</a:t>
            </a:r>
          </a:p>
          <a:p>
            <a:pPr algn="ctr">
              <a:buNone/>
            </a:pPr>
            <a:r>
              <a:rPr lang="ru-RU" dirty="0" smtClean="0"/>
              <a:t>государству имело большое историческое</a:t>
            </a:r>
          </a:p>
          <a:p>
            <a:pPr algn="ctr">
              <a:buNone/>
            </a:pPr>
            <a:r>
              <a:rPr lang="ru-RU" dirty="0" smtClean="0"/>
              <a:t>значение. После факта присоединения в</a:t>
            </a:r>
          </a:p>
          <a:p>
            <a:pPr algn="ctr">
              <a:buNone/>
            </a:pPr>
            <a:r>
              <a:rPr lang="ru-RU" dirty="0" smtClean="0"/>
              <a:t>Сибирь двинулись переселенцы, которые</a:t>
            </a:r>
          </a:p>
          <a:p>
            <a:pPr algn="ctr">
              <a:buNone/>
            </a:pPr>
            <a:r>
              <a:rPr lang="ru-RU" dirty="0" smtClean="0"/>
              <a:t>начали освоение богатых земель, пушной</a:t>
            </a:r>
          </a:p>
          <a:p>
            <a:pPr algn="ctr">
              <a:buNone/>
            </a:pPr>
            <a:r>
              <a:rPr lang="ru-RU" dirty="0" smtClean="0"/>
              <a:t>промысел.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u="sng" dirty="0" smtClean="0"/>
              <a:t>1.Введение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572560" cy="47863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Разгром Сибирского</a:t>
            </a:r>
          </a:p>
          <a:p>
            <a:pPr algn="ctr">
              <a:buNone/>
            </a:pPr>
            <a:r>
              <a:rPr lang="ru-RU" dirty="0" smtClean="0"/>
              <a:t>ханства способствовал  дальнейшему</a:t>
            </a:r>
          </a:p>
          <a:p>
            <a:pPr algn="ctr">
              <a:buNone/>
            </a:pPr>
            <a:r>
              <a:rPr lang="ru-RU" dirty="0" smtClean="0"/>
              <a:t>продвижению русских  в глубь Сибири.</a:t>
            </a:r>
          </a:p>
          <a:p>
            <a:pPr algn="ctr">
              <a:buNone/>
            </a:pPr>
            <a:r>
              <a:rPr lang="ru-RU" dirty="0" smtClean="0"/>
              <a:t>Преодолевая один рубеж за другим,</a:t>
            </a:r>
          </a:p>
          <a:p>
            <a:pPr algn="ctr">
              <a:buNone/>
            </a:pPr>
            <a:r>
              <a:rPr lang="ru-RU" dirty="0" smtClean="0"/>
              <a:t>отдельные отряды служилых людей к </a:t>
            </a:r>
            <a:r>
              <a:rPr lang="ru-RU" u="sng" dirty="0" smtClean="0"/>
              <a:t>началу XVII века </a:t>
            </a:r>
            <a:r>
              <a:rPr lang="ru-RU" dirty="0" smtClean="0"/>
              <a:t>вошли в контакт с шорцами, </a:t>
            </a:r>
            <a:r>
              <a:rPr lang="ru-RU" dirty="0" err="1" smtClean="0"/>
              <a:t>телеутами</a:t>
            </a:r>
            <a:r>
              <a:rPr lang="ru-RU" dirty="0" smtClean="0"/>
              <a:t> и другими </a:t>
            </a:r>
          </a:p>
          <a:p>
            <a:pPr algn="ctr">
              <a:buNone/>
            </a:pPr>
            <a:r>
              <a:rPr lang="ru-RU" dirty="0" smtClean="0"/>
              <a:t>алтайскими племенами.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Использованные источники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17681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hlinkClick r:id="rId2"/>
              </a:rPr>
              <a:t>https://studwood.ru/2108107/tovarovedenie/istoriya_razvitiya_kuznetskoy_zemli#89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>
              <a:hlinkClick r:id="rId3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hlinkClick r:id="rId3"/>
              </a:rPr>
              <a:t>https://www.webkursovik.ru/kartgotrab.asp?id=-85983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>
              <a:hlinkClick r:id="rId4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hlinkClick r:id="rId4"/>
              </a:rPr>
              <a:t>https://www.referat911.ru/Istoriya/istoriya-kuzbassa/265801-2573659-place1.html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hlinkClick r:id="rId5"/>
              </a:rPr>
              <a:t>https://www.stud24.ru/history/znachenie-prisoedinenie-kuzneckoj-zemli-k/32475-102045-page1.html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>
              <a:hlinkClick r:id="rId6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hlinkClick r:id="rId6"/>
              </a:rPr>
              <a:t>https://www.stud24.ru/history/znachenie-prisoedinenie-kuzneckoj-zemli-k/32475-102045-page2.html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928802"/>
            <a:ext cx="8001056" cy="28575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Земля  Кузнецкая была очень богата: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«Хочешь – землю паши, хочешь – </a:t>
            </a:r>
          </a:p>
          <a:p>
            <a:pPr algn="ctr">
              <a:buNone/>
            </a:pP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белкуй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соболюй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собирай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грибы, ягоды, орехи, бортничай ... А реки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здешние рыбой полны».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143932" cy="52864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Постоянная военная угроза со стороны</a:t>
            </a:r>
          </a:p>
          <a:p>
            <a:pPr algn="ctr">
              <a:buNone/>
            </a:pPr>
            <a:r>
              <a:rPr lang="ru-RU" dirty="0" smtClean="0"/>
              <a:t>кочевых племен мешала заселению и</a:t>
            </a:r>
          </a:p>
          <a:p>
            <a:pPr algn="ctr">
              <a:buNone/>
            </a:pPr>
            <a:r>
              <a:rPr lang="ru-RU" dirty="0" smtClean="0"/>
              <a:t>освоению Кузнецкой котловины. Поэтому</a:t>
            </a:r>
          </a:p>
          <a:p>
            <a:pPr algn="ctr">
              <a:buNone/>
            </a:pPr>
            <a:r>
              <a:rPr lang="ru-RU" dirty="0" smtClean="0"/>
              <a:t>вслед за Кузнецким острогом для охраны</a:t>
            </a:r>
          </a:p>
          <a:p>
            <a:pPr algn="ctr">
              <a:buNone/>
            </a:pPr>
            <a:r>
              <a:rPr lang="ru-RU" dirty="0" smtClean="0"/>
              <a:t>государевой и крестьянской пашни и пути из</a:t>
            </a:r>
          </a:p>
          <a:p>
            <a:pPr algn="ctr">
              <a:buNone/>
            </a:pPr>
            <a:r>
              <a:rPr lang="ru-RU" dirty="0" smtClean="0"/>
              <a:t>Томска в Кузнецк были поставлены остроги:</a:t>
            </a:r>
          </a:p>
          <a:p>
            <a:pPr lvl="1"/>
            <a:r>
              <a:rPr lang="ru-RU" dirty="0" err="1" smtClean="0"/>
              <a:t>Верхотомский</a:t>
            </a:r>
            <a:r>
              <a:rPr lang="ru-RU" dirty="0" smtClean="0"/>
              <a:t> (</a:t>
            </a:r>
            <a:r>
              <a:rPr lang="ru-RU" u="sng" dirty="0" smtClean="0"/>
              <a:t>1657 г</a:t>
            </a:r>
            <a:r>
              <a:rPr lang="ru-RU" dirty="0" smtClean="0"/>
              <a:t>.), </a:t>
            </a:r>
          </a:p>
          <a:p>
            <a:pPr lvl="1"/>
            <a:r>
              <a:rPr lang="ru-RU" dirty="0" smtClean="0"/>
              <a:t>Сосновский (</a:t>
            </a:r>
            <a:r>
              <a:rPr lang="ru-RU" u="sng" dirty="0" smtClean="0"/>
              <a:t>1696</a:t>
            </a:r>
            <a:r>
              <a:rPr lang="ru-RU" dirty="0" smtClean="0"/>
              <a:t> г.),</a:t>
            </a:r>
          </a:p>
          <a:p>
            <a:pPr lvl="1"/>
            <a:r>
              <a:rPr lang="ru-RU" dirty="0" err="1" smtClean="0"/>
              <a:t>Мунгатский</a:t>
            </a:r>
            <a:r>
              <a:rPr lang="ru-RU" dirty="0" smtClean="0"/>
              <a:t> (</a:t>
            </a:r>
            <a:r>
              <a:rPr lang="ru-RU" u="sng" dirty="0" smtClean="0"/>
              <a:t>1715</a:t>
            </a:r>
            <a:r>
              <a:rPr lang="ru-RU" dirty="0" smtClean="0"/>
              <a:t> г);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285728"/>
            <a:ext cx="7572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u="sng" dirty="0" smtClean="0"/>
              <a:t>2.Основная часть</a:t>
            </a:r>
            <a:endParaRPr lang="ru-RU" sz="4400" u="sng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Остроги, построенные казаками и «служивыми людьми» в ходе освоения русскими территории Кузбас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46487"/>
            <a:ext cx="4643438" cy="348257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4876" y="-23178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Сосновский острог</a:t>
            </a:r>
            <a:endParaRPr lang="ru-RU" sz="2800" b="1" i="1" dirty="0"/>
          </a:p>
        </p:txBody>
      </p:sp>
      <p:pic>
        <p:nvPicPr>
          <p:cNvPr id="16388" name="Picture 4" descr="Остроги, построенные казаками и «служивыми людьми» в ходе освоения русскими территории Кузбасс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97196"/>
            <a:ext cx="4464910" cy="29747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2844" y="642918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/>
              <a:t>Верхотомский</a:t>
            </a:r>
            <a:r>
              <a:rPr lang="ru-RU" sz="2800" b="1" i="1" dirty="0" smtClean="0"/>
              <a:t> острог</a:t>
            </a:r>
            <a:endParaRPr lang="ru-RU" sz="2800" b="1" i="1" dirty="0"/>
          </a:p>
        </p:txBody>
      </p:sp>
      <p:pic>
        <p:nvPicPr>
          <p:cNvPr id="16390" name="Picture 6" descr="Остроги, построенные казаками и «служивыми людьми» в ходе освоения русскими территории Кузбасс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143248"/>
            <a:ext cx="5000660" cy="333169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786050" y="6357958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/>
              <a:t>Мунгатский</a:t>
            </a:r>
            <a:r>
              <a:rPr lang="ru-RU" sz="2800" b="1" i="1" dirty="0" smtClean="0"/>
              <a:t> острог</a:t>
            </a:r>
            <a:endParaRPr lang="ru-RU" sz="28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186766" cy="548324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Освоение  Кузнецкой земли вызвало рост</a:t>
            </a:r>
          </a:p>
          <a:p>
            <a:pPr algn="ctr">
              <a:buNone/>
            </a:pPr>
            <a:r>
              <a:rPr lang="ru-RU" dirty="0" smtClean="0"/>
              <a:t>численности русского населения. Если</a:t>
            </a:r>
          </a:p>
          <a:p>
            <a:pPr algn="ctr">
              <a:buNone/>
            </a:pPr>
            <a:r>
              <a:rPr lang="ru-RU" dirty="0" smtClean="0"/>
              <a:t>в момент основания Кузнецкого</a:t>
            </a:r>
          </a:p>
          <a:p>
            <a:pPr algn="ctr">
              <a:buNone/>
            </a:pPr>
            <a:r>
              <a:rPr lang="ru-RU" dirty="0" smtClean="0"/>
              <a:t>острога  в нём было несколько десятков</a:t>
            </a:r>
          </a:p>
          <a:p>
            <a:pPr algn="ctr">
              <a:buNone/>
            </a:pPr>
            <a:r>
              <a:rPr lang="ru-RU" dirty="0" smtClean="0"/>
              <a:t>служилых людей, то в </a:t>
            </a:r>
            <a:r>
              <a:rPr lang="ru-RU" u="sng" dirty="0" smtClean="0"/>
              <a:t>1705 году </a:t>
            </a:r>
          </a:p>
          <a:p>
            <a:pPr algn="ctr">
              <a:buNone/>
            </a:pPr>
            <a:r>
              <a:rPr lang="ru-RU" dirty="0" smtClean="0"/>
              <a:t>там уже  насчитывалось 368 человек.</a:t>
            </a:r>
          </a:p>
          <a:p>
            <a:pPr algn="ctr">
              <a:buNone/>
            </a:pPr>
            <a:r>
              <a:rPr lang="ru-RU" dirty="0" smtClean="0"/>
              <a:t>Общая численность  русского населения на</a:t>
            </a:r>
          </a:p>
          <a:p>
            <a:pPr algn="ctr">
              <a:buNone/>
            </a:pPr>
            <a:r>
              <a:rPr lang="ru-RU" dirty="0" smtClean="0"/>
              <a:t>территории нашего края к </a:t>
            </a:r>
            <a:r>
              <a:rPr lang="ru-RU" u="sng" dirty="0" smtClean="0"/>
              <a:t>середине XVIII века</a:t>
            </a:r>
          </a:p>
          <a:p>
            <a:pPr algn="ctr">
              <a:buNone/>
            </a:pPr>
            <a:r>
              <a:rPr lang="ru-RU" dirty="0" smtClean="0"/>
              <a:t>достигла примерно 8-9 тысяч человек.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8143932" cy="428628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Дальнейшее освоение Кузнецкой земли</a:t>
            </a:r>
          </a:p>
          <a:p>
            <a:pPr algn="ctr">
              <a:buNone/>
            </a:pPr>
            <a:r>
              <a:rPr lang="ru-RU" dirty="0" smtClean="0"/>
              <a:t>связано с открытием полезных ископаемых.</a:t>
            </a:r>
          </a:p>
          <a:p>
            <a:pPr algn="ctr">
              <a:buNone/>
            </a:pPr>
            <a:r>
              <a:rPr lang="ru-RU" dirty="0" smtClean="0"/>
              <a:t>Развитие металлургии и стремление России</a:t>
            </a:r>
          </a:p>
          <a:p>
            <a:pPr algn="ctr">
              <a:buNone/>
            </a:pPr>
            <a:r>
              <a:rPr lang="ru-RU" dirty="0" smtClean="0"/>
              <a:t>ликвидировать зависимость от ввоза из-за</a:t>
            </a:r>
          </a:p>
          <a:p>
            <a:pPr algn="ctr">
              <a:buNone/>
            </a:pPr>
            <a:r>
              <a:rPr lang="ru-RU" dirty="0" smtClean="0"/>
              <a:t>границы чёрных и цветных металлов</a:t>
            </a:r>
          </a:p>
          <a:p>
            <a:pPr algn="ctr">
              <a:buNone/>
            </a:pPr>
            <a:r>
              <a:rPr lang="ru-RU" dirty="0" smtClean="0"/>
              <a:t>требовало больше топлива, железных и</a:t>
            </a:r>
          </a:p>
          <a:p>
            <a:pPr algn="ctr">
              <a:buNone/>
            </a:pPr>
            <a:r>
              <a:rPr lang="ru-RU" dirty="0" smtClean="0"/>
              <a:t>полиметаллических руд.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15370" cy="3286148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dirty="0" smtClean="0"/>
              <a:t>Правительство Петра </a:t>
            </a:r>
            <a:r>
              <a:rPr lang="en-US" dirty="0" smtClean="0"/>
              <a:t>I</a:t>
            </a:r>
            <a:r>
              <a:rPr lang="ru-RU" dirty="0" smtClean="0"/>
              <a:t> в </a:t>
            </a:r>
            <a:r>
              <a:rPr lang="ru-RU" u="sng" dirty="0" smtClean="0"/>
              <a:t>1719 году</a:t>
            </a:r>
          </a:p>
          <a:p>
            <a:pPr algn="ctr">
              <a:lnSpc>
                <a:spcPct val="110000"/>
              </a:lnSpc>
              <a:buNone/>
            </a:pPr>
            <a:r>
              <a:rPr lang="ru-RU" dirty="0" smtClean="0"/>
              <a:t>разрешило «всем и каждому…какого бы чина </a:t>
            </a:r>
          </a:p>
          <a:p>
            <a:pPr algn="ctr">
              <a:lnSpc>
                <a:spcPct val="110000"/>
              </a:lnSpc>
              <a:buNone/>
            </a:pPr>
            <a:r>
              <a:rPr lang="ru-RU" dirty="0" smtClean="0"/>
              <a:t>достоинства ни был, добывать и </a:t>
            </a:r>
            <a:endParaRPr lang="en-US" dirty="0" smtClean="0"/>
          </a:p>
          <a:p>
            <a:pPr algn="ctr">
              <a:lnSpc>
                <a:spcPct val="110000"/>
              </a:lnSpc>
              <a:buNone/>
            </a:pPr>
            <a:r>
              <a:rPr lang="ru-RU" dirty="0" smtClean="0"/>
              <a:t>обрабатывать</a:t>
            </a:r>
          </a:p>
          <a:p>
            <a:pPr algn="ctr">
              <a:lnSpc>
                <a:spcPct val="110000"/>
              </a:lnSpc>
              <a:buNone/>
            </a:pPr>
            <a:r>
              <a:rPr lang="ru-RU" dirty="0" smtClean="0"/>
              <a:t>руды на собственных, государственных и</a:t>
            </a:r>
          </a:p>
          <a:p>
            <a:pPr algn="ctr">
              <a:lnSpc>
                <a:spcPct val="110000"/>
              </a:lnSpc>
              <a:buNone/>
            </a:pPr>
            <a:r>
              <a:rPr lang="ru-RU" dirty="0" smtClean="0"/>
              <a:t>частновладельческих  землях».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58204" cy="4043378"/>
          </a:xfrm>
        </p:spPr>
        <p:txBody>
          <a:bodyPr/>
          <a:lstStyle/>
          <a:p>
            <a:pPr algn="ctr">
              <a:lnSpc>
                <a:spcPct val="110000"/>
              </a:lnSpc>
              <a:buNone/>
            </a:pPr>
            <a:r>
              <a:rPr lang="ru-RU" dirty="0" smtClean="0"/>
              <a:t>Рудознатец Михайло Волков обнаружил</a:t>
            </a:r>
          </a:p>
          <a:p>
            <a:pPr algn="ctr">
              <a:lnSpc>
                <a:spcPct val="110000"/>
              </a:lnSpc>
              <a:buNone/>
            </a:pPr>
            <a:r>
              <a:rPr lang="ru-RU" dirty="0" smtClean="0"/>
              <a:t>в </a:t>
            </a:r>
            <a:r>
              <a:rPr lang="ru-RU" u="sng" dirty="0" smtClean="0"/>
              <a:t>1721 году </a:t>
            </a:r>
            <a:r>
              <a:rPr lang="ru-RU" dirty="0" smtClean="0"/>
              <a:t>в семи верстах от </a:t>
            </a:r>
            <a:r>
              <a:rPr lang="ru-RU" dirty="0" err="1" smtClean="0"/>
              <a:t>Верхотомского</a:t>
            </a:r>
            <a:endParaRPr lang="ru-RU" dirty="0" smtClean="0"/>
          </a:p>
          <a:p>
            <a:pPr algn="ctr">
              <a:lnSpc>
                <a:spcPct val="110000"/>
              </a:lnSpc>
              <a:buNone/>
            </a:pPr>
            <a:r>
              <a:rPr lang="ru-RU" dirty="0" smtClean="0"/>
              <a:t>острога, в районе нынешнего города</a:t>
            </a:r>
          </a:p>
          <a:p>
            <a:pPr algn="ctr">
              <a:lnSpc>
                <a:spcPct val="110000"/>
              </a:lnSpc>
              <a:buNone/>
            </a:pPr>
            <a:r>
              <a:rPr lang="ru-RU" dirty="0" smtClean="0"/>
              <a:t>Кемерово, «горелую гору» 20 сажен высотой.</a:t>
            </a:r>
          </a:p>
          <a:p>
            <a:pPr algn="ctr">
              <a:lnSpc>
                <a:spcPct val="110000"/>
              </a:lnSpc>
              <a:buNone/>
            </a:pPr>
            <a:r>
              <a:rPr lang="ru-RU" dirty="0" smtClean="0"/>
              <a:t>С тех пор стало известно о сибирском</a:t>
            </a:r>
          </a:p>
          <a:p>
            <a:pPr algn="ctr">
              <a:lnSpc>
                <a:spcPct val="110000"/>
              </a:lnSpc>
              <a:buNone/>
            </a:pPr>
            <a:r>
              <a:rPr lang="ru-RU" dirty="0" smtClean="0"/>
              <a:t>«горючем камне».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351</Words>
  <Application>Microsoft Office PowerPoint</Application>
  <PresentationFormat>Экран (4:3)</PresentationFormat>
  <Paragraphs>144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Направление:  «История освоения Земли Кузнецкой»</vt:lpstr>
      <vt:lpstr>1.Введение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3.Значение присоединения Кузнецкой земли к Русскому государству</vt:lpstr>
      <vt:lpstr>Презентация PowerPoint</vt:lpstr>
      <vt:lpstr>Презентация PowerPoint</vt:lpstr>
      <vt:lpstr>4.Заключение</vt:lpstr>
      <vt:lpstr>Использованные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Вероника</dc:creator>
  <cp:lastModifiedBy>user</cp:lastModifiedBy>
  <cp:revision>45</cp:revision>
  <dcterms:created xsi:type="dcterms:W3CDTF">2020-12-19T11:02:34Z</dcterms:created>
  <dcterms:modified xsi:type="dcterms:W3CDTF">2020-12-28T02:57:37Z</dcterms:modified>
</cp:coreProperties>
</file>